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35"/>
  </p:notesMasterIdLst>
  <p:sldIdLst>
    <p:sldId id="513" r:id="rId2"/>
    <p:sldId id="758" r:id="rId3"/>
    <p:sldId id="760" r:id="rId4"/>
    <p:sldId id="759" r:id="rId5"/>
    <p:sldId id="628" r:id="rId6"/>
    <p:sldId id="905" r:id="rId7"/>
    <p:sldId id="906" r:id="rId8"/>
    <p:sldId id="907" r:id="rId9"/>
    <p:sldId id="908" r:id="rId10"/>
    <p:sldId id="909" r:id="rId11"/>
    <p:sldId id="910" r:id="rId12"/>
    <p:sldId id="911" r:id="rId13"/>
    <p:sldId id="912" r:id="rId14"/>
    <p:sldId id="913" r:id="rId15"/>
    <p:sldId id="914" r:id="rId16"/>
    <p:sldId id="915" r:id="rId17"/>
    <p:sldId id="762" r:id="rId18"/>
    <p:sldId id="916" r:id="rId19"/>
    <p:sldId id="918" r:id="rId20"/>
    <p:sldId id="917" r:id="rId21"/>
    <p:sldId id="919" r:id="rId22"/>
    <p:sldId id="920" r:id="rId23"/>
    <p:sldId id="921" r:id="rId24"/>
    <p:sldId id="922" r:id="rId25"/>
    <p:sldId id="923" r:id="rId26"/>
    <p:sldId id="924" r:id="rId27"/>
    <p:sldId id="925" r:id="rId28"/>
    <p:sldId id="926" r:id="rId29"/>
    <p:sldId id="927" r:id="rId30"/>
    <p:sldId id="771" r:id="rId31"/>
    <p:sldId id="928" r:id="rId32"/>
    <p:sldId id="773" r:id="rId33"/>
    <p:sldId id="291" r:id="rId3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/>
  </p:cmAuthor>
  <p:cmAuthor id="2" name="Bob Vachon" initials="BV" lastIdx="24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16" autoAdjust="0"/>
    <p:restoredTop sz="81065" autoAdjust="0"/>
  </p:normalViewPr>
  <p:slideViewPr>
    <p:cSldViewPr snapToGrid="0" showGuides="1">
      <p:cViewPr varScale="1">
        <p:scale>
          <a:sx n="115" d="100"/>
          <a:sy n="115" d="100"/>
        </p:scale>
        <p:origin x="768" y="84"/>
      </p:cViewPr>
      <p:guideLst>
        <p:guide orient="horz" pos="1620"/>
        <p:guide pos="336"/>
      </p:guideLst>
    </p:cSldViewPr>
  </p:slideViewPr>
  <p:outlineViewPr>
    <p:cViewPr>
      <p:scale>
        <a:sx n="33" d="100"/>
        <a:sy n="33" d="100"/>
      </p:scale>
      <p:origin x="0" y="-181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6958"/>
    </p:cViewPr>
  </p:sorterViewPr>
  <p:notesViewPr>
    <p:cSldViewPr snapToGrid="0">
      <p:cViewPr varScale="1">
        <p:scale>
          <a:sx n="50" d="100"/>
          <a:sy n="50" d="100"/>
        </p:scale>
        <p:origin x="1604" y="1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Scaling Networks </a:t>
            </a:r>
            <a:r>
              <a:rPr lang="en-US" b="0" baseline="0" dirty="0"/>
              <a:t>v6.0</a:t>
            </a:r>
            <a:endParaRPr lang="en-US" b="0" dirty="0"/>
          </a:p>
          <a:p>
            <a:pPr>
              <a:buFontTx/>
              <a:buNone/>
            </a:pPr>
            <a:r>
              <a:rPr lang="en-US" sz="1200" b="0" dirty="0"/>
              <a:t>Chapter 9: Multiarea OSPF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542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10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 – Multiarea OSPF LSA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9.1.2.2</a:t>
            </a:r>
            <a:r>
              <a:rPr lang="en-US" baseline="0" dirty="0">
                <a:latin typeface="Arial" charset="0"/>
              </a:rPr>
              <a:t> – OSPF LSA Type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1445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 – Multiarea OSPF LSA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9.1.2.3</a:t>
            </a:r>
            <a:r>
              <a:rPr lang="en-US" baseline="0" dirty="0">
                <a:latin typeface="Arial" charset="0"/>
              </a:rPr>
              <a:t> – OSPF LSA Type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6357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 – Multiarea OSPF LSA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9.1.2.4</a:t>
            </a:r>
            <a:r>
              <a:rPr lang="en-US" baseline="0" dirty="0">
                <a:latin typeface="Arial" charset="0"/>
              </a:rPr>
              <a:t> – OSPF LSA Type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75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13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 – Multiarea OSPF LSA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9.1.2.5</a:t>
            </a:r>
            <a:r>
              <a:rPr lang="en-US" baseline="0" dirty="0">
                <a:latin typeface="Arial" charset="0"/>
              </a:rPr>
              <a:t> – OSPF LSA Type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989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14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 – Multiarea OSPF LSA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9.1.2.6</a:t>
            </a:r>
            <a:r>
              <a:rPr lang="en-US" baseline="0" dirty="0">
                <a:latin typeface="Arial" charset="0"/>
              </a:rPr>
              <a:t> – OSPF LSA Type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8817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15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9.1.3 –OSPF Routing Table and Types of Routes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9.1.3.1</a:t>
            </a:r>
            <a:r>
              <a:rPr lang="en-US" baseline="0" dirty="0">
                <a:latin typeface="Arial" charset="0"/>
              </a:rPr>
              <a:t> – OSPF Routing Table Entries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6993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16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9.1.3 –OSPF Routing Table and Types of Routes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9.1.3.2</a:t>
            </a:r>
            <a:r>
              <a:rPr lang="en-US" baseline="0" dirty="0">
                <a:latin typeface="Arial" charset="0"/>
              </a:rPr>
              <a:t> – OSPF Route Calculation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002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9 – Multiarea OSPF</a:t>
            </a:r>
          </a:p>
          <a:p>
            <a:pPr>
              <a:buFontTx/>
              <a:buNone/>
            </a:pPr>
            <a:r>
              <a:rPr lang="en-US" sz="1200" b="0" dirty="0"/>
              <a:t>9.2 – Configuring Multiarea OSPF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26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18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9.2.1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9.2.1.1</a:t>
            </a:r>
            <a:r>
              <a:rPr lang="en-US" baseline="0" dirty="0">
                <a:latin typeface="Arial" charset="0"/>
              </a:rPr>
              <a:t> – Implementing Multiarea OSPF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3302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19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9.2.1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9.2.1.2</a:t>
            </a:r>
            <a:r>
              <a:rPr lang="en-US" baseline="0" dirty="0">
                <a:latin typeface="Arial" charset="0"/>
              </a:rPr>
              <a:t> – Configuring Multiarea OSPFv2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558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Scaling Networks v6.0</a:t>
            </a:r>
          </a:p>
          <a:p>
            <a:pPr>
              <a:buFontTx/>
              <a:buNone/>
            </a:pPr>
            <a:r>
              <a:rPr lang="en-US" b="0" dirty="0"/>
              <a:t>Chapter 9: Multiarea OSPF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20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9.2.1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9.2.1.3</a:t>
            </a:r>
            <a:r>
              <a:rPr lang="en-US" baseline="0" dirty="0">
                <a:latin typeface="Arial" charset="0"/>
              </a:rPr>
              <a:t> – Configuring Multiarea OSPFv3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1420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21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 – Verifying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9.2.2.1</a:t>
            </a:r>
            <a:r>
              <a:rPr lang="en-US" baseline="0" dirty="0">
                <a:latin typeface="Arial" charset="0"/>
              </a:rPr>
              <a:t> – Verifying Multiarea OSPFv2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714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22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 – Verifying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9.2.2.2</a:t>
            </a:r>
            <a:r>
              <a:rPr lang="en-US" baseline="0" dirty="0">
                <a:latin typeface="Arial" charset="0"/>
              </a:rPr>
              <a:t> – Verify General Multiarea OSPFv2 Settings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8522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23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 – Verifying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9.2.2.3</a:t>
            </a:r>
            <a:r>
              <a:rPr lang="en-US" baseline="0" dirty="0">
                <a:latin typeface="Arial" charset="0"/>
              </a:rPr>
              <a:t> – Verify the OSPFv2 Routes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3035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24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 – Verifying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9.2.2.4</a:t>
            </a:r>
            <a:r>
              <a:rPr lang="en-US" baseline="0" dirty="0">
                <a:latin typeface="Arial" charset="0"/>
              </a:rPr>
              <a:t> – Verify the Multiarea OSPFv2 LSDB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3777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25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 – Verifying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9.2.2.5</a:t>
            </a:r>
            <a:r>
              <a:rPr lang="en-US" baseline="0" dirty="0">
                <a:latin typeface="Arial" charset="0"/>
              </a:rPr>
              <a:t> – Verify Multiarea OSPFv3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3616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26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 – Verifying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9.2.2.6</a:t>
            </a:r>
            <a:r>
              <a:rPr lang="en-US" baseline="0" dirty="0">
                <a:latin typeface="Arial" charset="0"/>
              </a:rPr>
              <a:t> – Packet Tracer - Configuring Multiarea OSPFv2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9080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27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 – Verifying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9.2.2.7</a:t>
            </a:r>
            <a:r>
              <a:rPr lang="en-US" baseline="0" dirty="0">
                <a:latin typeface="Arial" charset="0"/>
              </a:rPr>
              <a:t> – Packet Tracer - Configuring Multiarea OSPFv3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9939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28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 – Verifying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9.2.2.8</a:t>
            </a:r>
            <a:r>
              <a:rPr lang="en-US" baseline="0" dirty="0">
                <a:latin typeface="Arial" charset="0"/>
              </a:rPr>
              <a:t> – Lab - Configuring Multi-area OSPFv2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2728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29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9.2 – Configuring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 – Verifying Multiarea OSPF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9.2.2.9</a:t>
            </a:r>
            <a:r>
              <a:rPr lang="en-US" baseline="0" dirty="0">
                <a:latin typeface="Arial" charset="0"/>
              </a:rPr>
              <a:t> – Lab - Configuring Multi-area OSPFv3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4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3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Scaling Networks </a:t>
            </a:r>
            <a:r>
              <a:rPr lang="en-US" b="0" baseline="0" dirty="0"/>
              <a:t>v6.0</a:t>
            </a:r>
            <a:endParaRPr lang="en-US" b="0" dirty="0"/>
          </a:p>
          <a:p>
            <a:pPr>
              <a:buFontTx/>
              <a:buNone/>
            </a:pPr>
            <a:r>
              <a:rPr lang="en-US" sz="1200" b="0" dirty="0"/>
              <a:t>Chapter 9: Multiarea OSPF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47521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9 – Multiarea OSPF</a:t>
            </a:r>
          </a:p>
          <a:p>
            <a:r>
              <a:rPr lang="en-US" dirty="0"/>
              <a:t>9.3 – Summary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00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31</a:t>
            </a:fld>
            <a:endParaRPr lang="en-U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9.3 – Summary</a:t>
            </a:r>
          </a:p>
          <a:p>
            <a:r>
              <a:rPr lang="en-US" dirty="0"/>
              <a:t>9.3.1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Conclusion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9.3.1.2 – Chapter 9: Multiarea OSPF</a:t>
            </a:r>
          </a:p>
        </p:txBody>
      </p:sp>
    </p:spTree>
    <p:extLst>
      <p:ext uri="{BB962C8B-B14F-4D97-AF65-F5344CB8AC3E}">
        <p14:creationId xmlns:p14="http://schemas.microsoft.com/office/powerpoint/2010/main" val="16950033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32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11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9 – Multiarea OSPF</a:t>
            </a:r>
          </a:p>
          <a:p>
            <a:pPr>
              <a:buFontTx/>
              <a:buNone/>
            </a:pPr>
            <a:r>
              <a:rPr lang="en-US" sz="1200" b="0" dirty="0"/>
              <a:t>9.1 – Multiarea OSPF Operation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9.1.1 – Why Multiarea OSPF?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9.1.1.1</a:t>
            </a:r>
            <a:r>
              <a:rPr lang="en-US" baseline="0" dirty="0">
                <a:latin typeface="Arial" charset="0"/>
              </a:rPr>
              <a:t> – Single-Area OSPF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190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9.1.1 – Why Multiarea OSPF?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9.1.1.2</a:t>
            </a:r>
            <a:r>
              <a:rPr lang="en-US" baseline="0" dirty="0">
                <a:latin typeface="Arial" charset="0"/>
              </a:rPr>
              <a:t> – Multiarea OSPF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281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9.1.1 – Why Multiarea OSPF?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9.1.1.3</a:t>
            </a:r>
            <a:r>
              <a:rPr lang="en-US" baseline="0" dirty="0">
                <a:latin typeface="Arial" charset="0"/>
              </a:rPr>
              <a:t> – OSPF Two-Layer Area Hierarchy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177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9.1.1 – Why Multiarea OSPF?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9.1.1.4</a:t>
            </a:r>
            <a:r>
              <a:rPr lang="en-US" baseline="0" dirty="0">
                <a:latin typeface="Arial" charset="0"/>
              </a:rPr>
              <a:t> – Types of OSPF Routers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9055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9.1 – Multiarea OSPF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 – Multiarea OSPF LSA Operation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9.1.2.1</a:t>
            </a:r>
            <a:r>
              <a:rPr lang="en-US" baseline="0" dirty="0">
                <a:latin typeface="Arial" charset="0"/>
              </a:rPr>
              <a:t> – OSPF LSA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080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Instructor Materials</a:t>
            </a: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9: Multiarea OSPF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2368954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Scaling Networks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047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72637" y="798944"/>
            <a:ext cx="3827928" cy="4265063"/>
          </a:xfrm>
        </p:spPr>
        <p:txBody>
          <a:bodyPr/>
          <a:lstStyle/>
          <a:p>
            <a:r>
              <a:rPr lang="en-US" altLang="ja-JP" sz="1600" dirty="0"/>
              <a:t>Routers advertise their directly connected OSPF-enabled links in a type 1 LSA .</a:t>
            </a:r>
          </a:p>
          <a:p>
            <a:r>
              <a:rPr lang="en-US" altLang="ja-JP" sz="1600" dirty="0"/>
              <a:t>Type 1 LSAs are also referred to as router link entries. </a:t>
            </a:r>
          </a:p>
          <a:p>
            <a:r>
              <a:rPr lang="en-US" altLang="ja-JP" sz="1600" dirty="0"/>
              <a:t>Type 1 LSAs are flooded only within the area in which they originated.</a:t>
            </a:r>
          </a:p>
          <a:p>
            <a:r>
              <a:rPr lang="en-US" altLang="ja-JP" sz="1600" dirty="0"/>
              <a:t>ABRs advertise the networks learned from the type 1 LSAs to other areas as type 3 LSAs.</a:t>
            </a:r>
          </a:p>
          <a:p>
            <a:r>
              <a:rPr lang="en-US" altLang="ja-JP" sz="1600" dirty="0"/>
              <a:t>The type 1 LSA link ID is identified by the router ID of the originating router.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Multiarea OSPF LSA Operation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OSPF LSA Type 1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45EB8A3A-659E-4989-9EF3-3262220AB6B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2386" y="909918"/>
            <a:ext cx="4685425" cy="359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492245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913651" y="692453"/>
            <a:ext cx="4267197" cy="4265063"/>
          </a:xfrm>
        </p:spPr>
        <p:txBody>
          <a:bodyPr/>
          <a:lstStyle/>
          <a:p>
            <a:r>
              <a:rPr lang="en-US" altLang="ja-JP" dirty="0"/>
              <a:t>Type 2 LSAs have the following characteristics:</a:t>
            </a:r>
          </a:p>
          <a:p>
            <a:pPr lvl="1"/>
            <a:r>
              <a:rPr lang="en-US" altLang="ja-JP" dirty="0"/>
              <a:t>Only found on multiaccess and </a:t>
            </a:r>
            <a:r>
              <a:rPr lang="en-US" altLang="ja-JP" dirty="0" err="1" smtClean="0"/>
              <a:t>nonbroadcast</a:t>
            </a:r>
            <a:r>
              <a:rPr lang="en-US" altLang="ja-JP" dirty="0" smtClean="0"/>
              <a:t> </a:t>
            </a:r>
            <a:r>
              <a:rPr lang="en-US" altLang="ja-JP" dirty="0"/>
              <a:t>multiaccess (NBMA) </a:t>
            </a:r>
            <a:r>
              <a:rPr lang="en-US" altLang="ja-JP" dirty="0" smtClean="0"/>
              <a:t>networks</a:t>
            </a:r>
            <a:endParaRPr lang="en-US" altLang="ja-JP" dirty="0"/>
          </a:p>
          <a:p>
            <a:pPr lvl="1"/>
            <a:r>
              <a:rPr lang="en-US" altLang="ja-JP" dirty="0"/>
              <a:t>Contain the router ID and IP address of the DR, along with the router ID of all other routers on the </a:t>
            </a:r>
            <a:r>
              <a:rPr lang="en-US" altLang="ja-JP" dirty="0" err="1"/>
              <a:t>multiaccess</a:t>
            </a:r>
            <a:r>
              <a:rPr lang="en-US" altLang="ja-JP" dirty="0"/>
              <a:t> </a:t>
            </a:r>
            <a:r>
              <a:rPr lang="en-US" altLang="ja-JP" dirty="0" smtClean="0"/>
              <a:t>segment</a:t>
            </a:r>
            <a:endParaRPr lang="en-US" altLang="ja-JP" dirty="0"/>
          </a:p>
          <a:p>
            <a:pPr lvl="1"/>
            <a:r>
              <a:rPr lang="en-US" altLang="ja-JP" dirty="0"/>
              <a:t>Give other routers information about multiaccess networks within the same </a:t>
            </a:r>
            <a:r>
              <a:rPr lang="en-US" altLang="ja-JP" dirty="0" smtClean="0"/>
              <a:t>area</a:t>
            </a:r>
            <a:endParaRPr lang="en-US" altLang="ja-JP" dirty="0"/>
          </a:p>
          <a:p>
            <a:pPr lvl="1"/>
            <a:r>
              <a:rPr lang="en-US" altLang="ja-JP" dirty="0"/>
              <a:t>Not forwarded outside of an </a:t>
            </a:r>
            <a:r>
              <a:rPr lang="en-US" altLang="ja-JP" dirty="0" smtClean="0"/>
              <a:t>area</a:t>
            </a:r>
            <a:endParaRPr lang="en-US" altLang="ja-JP" dirty="0"/>
          </a:p>
          <a:p>
            <a:pPr lvl="1"/>
            <a:r>
              <a:rPr lang="en-US" altLang="ja-JP" dirty="0"/>
              <a:t>Also referred to as network link </a:t>
            </a:r>
            <a:r>
              <a:rPr lang="en-US" altLang="ja-JP" dirty="0" smtClean="0"/>
              <a:t>entries</a:t>
            </a:r>
            <a:endParaRPr lang="en-US" altLang="ja-JP" dirty="0"/>
          </a:p>
          <a:p>
            <a:pPr lvl="1"/>
            <a:r>
              <a:rPr lang="en-US" altLang="ja-JP" sz="1500" dirty="0"/>
              <a:t>Link-state ID is DR router </a:t>
            </a:r>
            <a:r>
              <a:rPr lang="en-US" altLang="ja-JP" sz="1500" dirty="0" smtClean="0"/>
              <a:t>ID</a:t>
            </a:r>
            <a:endParaRPr lang="en-US" altLang="ja-JP" sz="15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Multiarea OSPF LSA Operation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OSPF LSA Type 2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D5CD516C-C63B-4C23-9FF7-72847392E27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345" y="843802"/>
            <a:ext cx="4833306" cy="34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29810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08500" y="899417"/>
            <a:ext cx="4267197" cy="3571350"/>
          </a:xfrm>
        </p:spPr>
        <p:txBody>
          <a:bodyPr/>
          <a:lstStyle/>
          <a:p>
            <a:r>
              <a:rPr lang="en-US" altLang="ja-JP" dirty="0"/>
              <a:t>Type 3 LSAs have the following characteristics:</a:t>
            </a:r>
          </a:p>
          <a:p>
            <a:pPr lvl="1"/>
            <a:r>
              <a:rPr lang="en-US" altLang="ja-JP" dirty="0" smtClean="0"/>
              <a:t>They are used </a:t>
            </a:r>
            <a:r>
              <a:rPr lang="en-US" altLang="ja-JP" dirty="0"/>
              <a:t>by ABRs to advertise networks from other areas.</a:t>
            </a:r>
          </a:p>
          <a:p>
            <a:pPr lvl="1"/>
            <a:r>
              <a:rPr lang="en-US" altLang="ja-JP" dirty="0"/>
              <a:t>The ABR creates a type 3 LSA for each of its learned OSPF networks.</a:t>
            </a:r>
          </a:p>
          <a:p>
            <a:pPr lvl="1"/>
            <a:r>
              <a:rPr lang="en-US" altLang="ja-JP" dirty="0"/>
              <a:t>ABRs flood type 3 LSAs from one area to other areas.</a:t>
            </a:r>
          </a:p>
          <a:p>
            <a:pPr lvl="1"/>
            <a:r>
              <a:rPr lang="en-US" altLang="ja-JP" dirty="0"/>
              <a:t>To reduce impact of flooding in a large OSPF deployment, configuration of manual route summarization on the ABR is recommended.</a:t>
            </a:r>
          </a:p>
          <a:p>
            <a:pPr lvl="1"/>
            <a:r>
              <a:rPr lang="en-US" altLang="ja-JP" dirty="0"/>
              <a:t>The link-state ID is set to the network address.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Multiarea OSPF LSA Operation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OSPF LSA Type 3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8A50D794-0704-4AAF-BB1E-087D38DBC4F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25612" y="1008778"/>
            <a:ext cx="4335505" cy="312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578223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08500" y="899417"/>
            <a:ext cx="4267197" cy="3571350"/>
          </a:xfrm>
        </p:spPr>
        <p:txBody>
          <a:bodyPr/>
          <a:lstStyle/>
          <a:p>
            <a:r>
              <a:rPr lang="en-US" altLang="ja-JP" dirty="0"/>
              <a:t>Type 4 LSAs have the following characteristics:</a:t>
            </a:r>
          </a:p>
          <a:p>
            <a:pPr lvl="1"/>
            <a:r>
              <a:rPr lang="en-US" altLang="ja-JP" dirty="0" smtClean="0"/>
              <a:t>They identify </a:t>
            </a:r>
            <a:r>
              <a:rPr lang="en-US" altLang="ja-JP" dirty="0"/>
              <a:t>an ASBR and provide a route to it.</a:t>
            </a:r>
          </a:p>
          <a:p>
            <a:pPr lvl="1"/>
            <a:r>
              <a:rPr lang="en-US" altLang="ja-JP" dirty="0" smtClean="0"/>
              <a:t>They are generated </a:t>
            </a:r>
            <a:r>
              <a:rPr lang="en-US" altLang="ja-JP" dirty="0"/>
              <a:t>by an ABR only when an ASBR exists within an area.</a:t>
            </a:r>
          </a:p>
          <a:p>
            <a:pPr lvl="1"/>
            <a:r>
              <a:rPr lang="en-US" altLang="ja-JP" dirty="0" smtClean="0"/>
              <a:t>They are flooded </a:t>
            </a:r>
            <a:r>
              <a:rPr lang="en-US" altLang="ja-JP" dirty="0"/>
              <a:t>to other areas by ABRs.</a:t>
            </a:r>
          </a:p>
          <a:p>
            <a:pPr lvl="1"/>
            <a:r>
              <a:rPr lang="en-US" altLang="ja-JP" dirty="0"/>
              <a:t>The link-state ID is set to the ASBR router ID.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Multiarea OSPF LSA Operation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OSPF LSA Type 4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597F5517-5352-4A66-A201-927FC834A80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37537" y="844062"/>
            <a:ext cx="4495489" cy="308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122546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02531" y="919089"/>
            <a:ext cx="3882036" cy="3601328"/>
          </a:xfrm>
        </p:spPr>
        <p:txBody>
          <a:bodyPr/>
          <a:lstStyle/>
          <a:p>
            <a:r>
              <a:rPr lang="en-US" altLang="ja-JP" dirty="0"/>
              <a:t>Type 5 LSAs have the following characteristics:</a:t>
            </a:r>
          </a:p>
          <a:p>
            <a:pPr lvl="1"/>
            <a:r>
              <a:rPr lang="en-US" altLang="ja-JP" dirty="0" smtClean="0"/>
              <a:t>They advertise </a:t>
            </a:r>
            <a:r>
              <a:rPr lang="en-US" altLang="ja-JP" dirty="0"/>
              <a:t>external routes, also referred to as external LSA entries. </a:t>
            </a:r>
          </a:p>
          <a:p>
            <a:pPr lvl="1"/>
            <a:r>
              <a:rPr lang="en-US" altLang="ja-JP" dirty="0" smtClean="0"/>
              <a:t>They are originated </a:t>
            </a:r>
            <a:r>
              <a:rPr lang="en-US" altLang="ja-JP" dirty="0"/>
              <a:t>by the ASBR and flooded to the entire routing domain.</a:t>
            </a:r>
          </a:p>
          <a:p>
            <a:pPr lvl="1"/>
            <a:r>
              <a:rPr lang="en-US" altLang="ja-JP" dirty="0"/>
              <a:t>The link-state ID is the external network number.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Multiarea OSPF LSA Operation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OSPF LSA Type 5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BAC79232-5B33-430C-891E-0C7A0F4EDC7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9433" y="919089"/>
            <a:ext cx="4779810" cy="336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93388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261964" y="833925"/>
            <a:ext cx="3882036" cy="3601328"/>
          </a:xfrm>
        </p:spPr>
        <p:txBody>
          <a:bodyPr/>
          <a:lstStyle/>
          <a:p>
            <a:r>
              <a:rPr lang="en-US" altLang="ja-JP" dirty="0"/>
              <a:t>OSPF routes in an IPv4 routing table are identified using the following descriptors:</a:t>
            </a:r>
          </a:p>
          <a:p>
            <a:pPr lvl="1"/>
            <a:r>
              <a:rPr lang="en-US" altLang="ja-JP" dirty="0"/>
              <a:t>O - The routing table reflects the link-state information with a designation of O, meaning that the route is intra-area</a:t>
            </a:r>
          </a:p>
          <a:p>
            <a:pPr lvl="1"/>
            <a:r>
              <a:rPr lang="en-US" altLang="ja-JP" dirty="0"/>
              <a:t>O IA - Summary LSAs appear in the routing table as IA (interarea routes).</a:t>
            </a:r>
          </a:p>
          <a:p>
            <a:pPr lvl="1"/>
            <a:r>
              <a:rPr lang="en-US" altLang="ja-JP" dirty="0"/>
              <a:t>O E1 or O E2 - External LSAs appear in the routing table marked as external type 1 (E1) or external type 2 (E2) routes.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OSPF Routing Table and Types of Routes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OSPF Routing Table Entries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1369A013-3A29-44C2-ADD1-15263CE691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9432" y="874059"/>
            <a:ext cx="4941479" cy="329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96825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261964" y="833925"/>
            <a:ext cx="3882036" cy="3601328"/>
          </a:xfrm>
        </p:spPr>
        <p:txBody>
          <a:bodyPr/>
          <a:lstStyle/>
          <a:p>
            <a:r>
              <a:rPr lang="en-US" altLang="ja-JP" dirty="0"/>
              <a:t>The order in which the best paths are calculated is as follows:</a:t>
            </a:r>
          </a:p>
          <a:p>
            <a:pPr lvl="1"/>
            <a:r>
              <a:rPr lang="en-US" altLang="ja-JP" dirty="0"/>
              <a:t>All routers calculate the best </a:t>
            </a:r>
            <a:r>
              <a:rPr lang="en-US" altLang="ja-JP" dirty="0" smtClean="0"/>
              <a:t>path or paths </a:t>
            </a:r>
            <a:r>
              <a:rPr lang="en-US" altLang="ja-JP" dirty="0"/>
              <a:t>to destinations within their area (intra-area). These are the type 1 and type 2 LSAs – O.</a:t>
            </a:r>
          </a:p>
          <a:p>
            <a:pPr lvl="1"/>
            <a:r>
              <a:rPr lang="en-US" altLang="ja-JP" dirty="0"/>
              <a:t>All routers calculate the best </a:t>
            </a:r>
            <a:r>
              <a:rPr lang="en-US" altLang="ja-JP" dirty="0" smtClean="0"/>
              <a:t>path</a:t>
            </a:r>
            <a:r>
              <a:rPr lang="en-US" altLang="ja-JP" dirty="0"/>
              <a:t> </a:t>
            </a:r>
            <a:r>
              <a:rPr lang="en-US" altLang="ja-JP" dirty="0" smtClean="0"/>
              <a:t>or paths </a:t>
            </a:r>
            <a:r>
              <a:rPr lang="en-US" altLang="ja-JP" dirty="0"/>
              <a:t>to the other areas within the internetwork. Type 3 LSAs - O IA.</a:t>
            </a:r>
          </a:p>
          <a:p>
            <a:pPr lvl="1"/>
            <a:r>
              <a:rPr lang="en-US" altLang="ja-JP" dirty="0"/>
              <a:t>All routers calculate the best </a:t>
            </a:r>
            <a:r>
              <a:rPr lang="en-US" altLang="ja-JP" dirty="0" smtClean="0"/>
              <a:t>path</a:t>
            </a:r>
            <a:r>
              <a:rPr lang="en-US" altLang="ja-JP" dirty="0"/>
              <a:t> </a:t>
            </a:r>
            <a:r>
              <a:rPr lang="en-US" altLang="ja-JP" dirty="0" smtClean="0"/>
              <a:t>or paths </a:t>
            </a:r>
            <a:r>
              <a:rPr lang="en-US" altLang="ja-JP" dirty="0"/>
              <a:t>to the external autonomous system (type 5) destinations - </a:t>
            </a:r>
            <a:r>
              <a:rPr lang="pt-BR" altLang="ja-JP" dirty="0"/>
              <a:t>O E1 or an O E2 .</a:t>
            </a:r>
          </a:p>
          <a:p>
            <a:pPr lvl="1"/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OSPF Routing Table and Types of Routes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OSPF Route Calculation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86AC968E-8C9E-4936-9652-611A6DAE200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2740" y="872938"/>
            <a:ext cx="4836460" cy="339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98356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sz="4000" dirty="0"/>
              <a:t>9.2 Configuring Multiarea OSPF </a:t>
            </a:r>
          </a:p>
        </p:txBody>
      </p:sp>
    </p:spTree>
    <p:extLst>
      <p:ext uri="{BB962C8B-B14F-4D97-AF65-F5344CB8AC3E}">
        <p14:creationId xmlns:p14="http://schemas.microsoft.com/office/powerpoint/2010/main" val="3551905410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68491" y="920371"/>
            <a:ext cx="8379724" cy="3904131"/>
          </a:xfrm>
        </p:spPr>
        <p:txBody>
          <a:bodyPr/>
          <a:lstStyle/>
          <a:p>
            <a:r>
              <a:rPr lang="en-US" altLang="ja-JP" sz="1600" dirty="0"/>
              <a:t>There are 4 steps to implementing multiarea OSPF:</a:t>
            </a:r>
          </a:p>
          <a:p>
            <a:pPr lvl="1"/>
            <a:r>
              <a:rPr lang="en-US" altLang="ja-JP" dirty="0"/>
              <a:t>Step 1. Gather the network requirements and parameters </a:t>
            </a:r>
          </a:p>
          <a:p>
            <a:pPr lvl="1"/>
            <a:r>
              <a:rPr lang="en-US" altLang="ja-JP" dirty="0"/>
              <a:t> Step 2. </a:t>
            </a:r>
            <a:r>
              <a:rPr lang="en-US" altLang="ja-JP" sz="1500" dirty="0"/>
              <a:t>Define the OSPF parameters </a:t>
            </a:r>
          </a:p>
          <a:p>
            <a:pPr lvl="2"/>
            <a:r>
              <a:rPr lang="en-US" altLang="ja-JP" dirty="0"/>
              <a:t>Single area or multiarea OSPF?</a:t>
            </a:r>
          </a:p>
          <a:p>
            <a:pPr lvl="2"/>
            <a:r>
              <a:rPr lang="en-US" altLang="ja-JP" dirty="0"/>
              <a:t>IP addressing plan </a:t>
            </a:r>
          </a:p>
          <a:p>
            <a:pPr lvl="2"/>
            <a:r>
              <a:rPr lang="en-US" altLang="ja-JP" dirty="0"/>
              <a:t>OSPF areas</a:t>
            </a:r>
          </a:p>
          <a:p>
            <a:pPr lvl="2"/>
            <a:r>
              <a:rPr lang="en-US" altLang="ja-JP" dirty="0"/>
              <a:t>Network topology</a:t>
            </a:r>
          </a:p>
          <a:p>
            <a:pPr lvl="1"/>
            <a:r>
              <a:rPr lang="en-US" altLang="ja-JP" sz="1500" dirty="0"/>
              <a:t>Step 3. Configure the multiarea OSPF implementation based on the parameters.</a:t>
            </a:r>
          </a:p>
          <a:p>
            <a:pPr lvl="1"/>
            <a:r>
              <a:rPr lang="en-US" altLang="ja-JP" sz="1500" dirty="0"/>
              <a:t>Step 4. Verify the multiarea OSPF implementation</a:t>
            </a:r>
          </a:p>
          <a:p>
            <a:pPr lvl="1"/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Configuring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Implementing Multiarea OSPF</a:t>
            </a:r>
          </a:p>
        </p:txBody>
      </p:sp>
    </p:spTree>
    <p:extLst>
      <p:ext uri="{BB962C8B-B14F-4D97-AF65-F5344CB8AC3E}">
        <p14:creationId xmlns:p14="http://schemas.microsoft.com/office/powerpoint/2010/main" val="3723541382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572001" y="2571750"/>
            <a:ext cx="4267200" cy="3904131"/>
          </a:xfrm>
        </p:spPr>
        <p:txBody>
          <a:bodyPr/>
          <a:lstStyle/>
          <a:p>
            <a:r>
              <a:rPr lang="en-US" altLang="ja-JP" dirty="0"/>
              <a:t>There are no special commands to implement multiarea OSPFv2.</a:t>
            </a:r>
          </a:p>
          <a:p>
            <a:r>
              <a:rPr lang="en-US" altLang="ja-JP" dirty="0"/>
              <a:t>A router becomes an ABR when it has two network statements in different areas.</a:t>
            </a:r>
          </a:p>
          <a:p>
            <a:r>
              <a:rPr lang="en-US" altLang="ja-JP" dirty="0"/>
              <a:t>R1 is an ABR because it has interfaces in area 1 and an interface in area 0.</a:t>
            </a:r>
          </a:p>
          <a:p>
            <a:endParaRPr lang="en-US" altLang="ja-JP" dirty="0"/>
          </a:p>
          <a:p>
            <a:pPr lvl="1"/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Configuring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Configuring Multiarea OSPFv2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D77B2D23-45FF-4054-B4A5-7287E0814F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3772" y="905090"/>
            <a:ext cx="4051027" cy="3226122"/>
          </a:xfrm>
          <a:prstGeom prst="rect">
            <a:avLst/>
          </a:prstGeom>
        </p:spPr>
      </p:pic>
      <p:pic>
        <p:nvPicPr>
          <p:cNvPr id="8" name="Picture 7" descr="Scaling Networks - Mozilla Firefox">
            <a:extLst>
              <a:ext uri="{FF2B5EF4-FFF2-40B4-BE49-F238E27FC236}">
                <a16:creationId xmlns:a16="http://schemas.microsoft.com/office/drawing/2014/main" id="{674C7AE3-5130-4EF6-A07E-FDAA175DF95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982498"/>
            <a:ext cx="4356558" cy="138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3005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9: Multiarea OSPF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2368954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Scaling Networks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572000" y="2778107"/>
            <a:ext cx="4267200" cy="1402658"/>
          </a:xfrm>
        </p:spPr>
        <p:txBody>
          <a:bodyPr/>
          <a:lstStyle/>
          <a:p>
            <a:r>
              <a:rPr lang="en-US" altLang="ja-JP" dirty="0"/>
              <a:t>There are no special commands required to implement multiarea OSPFv3.</a:t>
            </a:r>
          </a:p>
          <a:p>
            <a:r>
              <a:rPr lang="en-US" altLang="ja-JP" dirty="0"/>
              <a:t> A router becomes an ABR when it has two interfaces in different areas.</a:t>
            </a:r>
          </a:p>
          <a:p>
            <a:pPr lvl="1"/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Configuring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Configuring Multiarea OSPFv3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68B66859-87EC-4DDF-8B85-36C2BBE6939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9048" y="793702"/>
            <a:ext cx="4267315" cy="3556095"/>
          </a:xfrm>
          <a:prstGeom prst="rect">
            <a:avLst/>
          </a:prstGeom>
        </p:spPr>
      </p:pic>
      <p:pic>
        <p:nvPicPr>
          <p:cNvPr id="5" name="Picture 4" descr="Scaling Networks - Mozilla Firefox">
            <a:extLst>
              <a:ext uri="{FF2B5EF4-FFF2-40B4-BE49-F238E27FC236}">
                <a16:creationId xmlns:a16="http://schemas.microsoft.com/office/drawing/2014/main" id="{EB013D00-B4AE-4686-B751-B997CACC7D0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40490" y="798944"/>
            <a:ext cx="3480179" cy="175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25177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41111" y="867183"/>
            <a:ext cx="4267200" cy="4177940"/>
          </a:xfrm>
        </p:spPr>
        <p:txBody>
          <a:bodyPr/>
          <a:lstStyle/>
          <a:p>
            <a:r>
              <a:rPr lang="en-US" altLang="ja-JP" dirty="0"/>
              <a:t>Commands to verify multiarea OSPFv2</a:t>
            </a:r>
          </a:p>
          <a:p>
            <a:pPr lvl="1"/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</a:t>
            </a:r>
            <a:r>
              <a:rPr lang="en-US" altLang="ja-JP" b="1" dirty="0" err="1"/>
              <a:t>ospf</a:t>
            </a:r>
            <a:r>
              <a:rPr lang="en-US" altLang="ja-JP" b="1" dirty="0"/>
              <a:t> neighbor</a:t>
            </a:r>
          </a:p>
          <a:p>
            <a:pPr lvl="1"/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</a:t>
            </a:r>
            <a:r>
              <a:rPr lang="en-US" altLang="ja-JP" b="1" dirty="0" err="1"/>
              <a:t>ospf</a:t>
            </a:r>
            <a:endParaRPr lang="en-US" altLang="ja-JP" b="1" dirty="0"/>
          </a:p>
          <a:p>
            <a:pPr lvl="1"/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</a:t>
            </a:r>
            <a:r>
              <a:rPr lang="en-US" altLang="ja-JP" b="1" dirty="0" err="1"/>
              <a:t>ospf</a:t>
            </a:r>
            <a:r>
              <a:rPr lang="en-US" altLang="ja-JP" b="1" dirty="0"/>
              <a:t> interface </a:t>
            </a:r>
          </a:p>
          <a:p>
            <a:pPr lvl="1"/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protocols</a:t>
            </a:r>
          </a:p>
          <a:p>
            <a:pPr lvl="1"/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</a:t>
            </a:r>
            <a:r>
              <a:rPr lang="en-US" altLang="ja-JP" b="1" dirty="0" err="1"/>
              <a:t>ospf</a:t>
            </a:r>
            <a:r>
              <a:rPr lang="en-US" altLang="ja-JP" b="1" dirty="0"/>
              <a:t> interface brief</a:t>
            </a:r>
          </a:p>
          <a:p>
            <a:pPr lvl="1"/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route </a:t>
            </a:r>
            <a:r>
              <a:rPr lang="en-US" altLang="ja-JP" b="1" dirty="0" err="1"/>
              <a:t>ospf</a:t>
            </a:r>
            <a:endParaRPr lang="en-US" altLang="ja-JP" b="1" dirty="0"/>
          </a:p>
          <a:p>
            <a:pPr lvl="1"/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</a:t>
            </a:r>
            <a:r>
              <a:rPr lang="en-US" altLang="ja-JP" b="1" dirty="0" err="1"/>
              <a:t>ospf</a:t>
            </a:r>
            <a:r>
              <a:rPr lang="en-US" altLang="ja-JP" b="1" dirty="0"/>
              <a:t> database</a:t>
            </a:r>
          </a:p>
          <a:p>
            <a:pPr lvl="1"/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Note: For the equivalent OSPFv3 command, simply substitute ipv6 for </a:t>
            </a:r>
            <a:r>
              <a:rPr lang="en-US" altLang="ja-JP" dirty="0" err="1"/>
              <a:t>ip</a:t>
            </a:r>
            <a:r>
              <a:rPr lang="en-US" altLang="ja-JP" dirty="0"/>
              <a:t>.</a:t>
            </a:r>
          </a:p>
          <a:p>
            <a:pPr marL="142875" lvl="1" indent="0">
              <a:buNone/>
            </a:pP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Verifying Multiarea OSPFv2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85699059-94D7-4AD5-AD97-1C4A0616B5D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35691" y="867183"/>
            <a:ext cx="4086496" cy="328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094688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41111" y="867183"/>
            <a:ext cx="4267200" cy="4177940"/>
          </a:xfrm>
        </p:spPr>
        <p:txBody>
          <a:bodyPr/>
          <a:lstStyle/>
          <a:p>
            <a:r>
              <a:rPr lang="en-US" altLang="ja-JP" dirty="0"/>
              <a:t>Use the </a:t>
            </a:r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protocols </a:t>
            </a:r>
            <a:r>
              <a:rPr lang="en-US" altLang="ja-JP" dirty="0"/>
              <a:t>command to verify the OSPFv2 status.</a:t>
            </a:r>
          </a:p>
          <a:p>
            <a:pPr lvl="1"/>
            <a:r>
              <a:rPr lang="en-US" altLang="ja-JP" dirty="0"/>
              <a:t>Lists routing protocols configured on router, number of areas, router ID and networks included in routing protocol.</a:t>
            </a:r>
          </a:p>
          <a:p>
            <a:r>
              <a:rPr lang="en-US" altLang="ja-JP" dirty="0"/>
              <a:t>Use the </a:t>
            </a:r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</a:t>
            </a:r>
            <a:r>
              <a:rPr lang="en-US" altLang="ja-JP" b="1" dirty="0" err="1"/>
              <a:t>ospf</a:t>
            </a:r>
            <a:r>
              <a:rPr lang="en-US" altLang="ja-JP" b="1" dirty="0"/>
              <a:t> interface brief </a:t>
            </a:r>
            <a:r>
              <a:rPr lang="en-US" altLang="ja-JP" dirty="0"/>
              <a:t>command to display OSPFv2-related information for OSPFv2-enabled interfaces.</a:t>
            </a:r>
          </a:p>
          <a:p>
            <a:pPr lvl="1"/>
            <a:r>
              <a:rPr lang="en-US" altLang="ja-JP" dirty="0"/>
              <a:t>Lists the OSPFv2 process ID, area that the interfaces are in, and interface cost.</a:t>
            </a:r>
          </a:p>
          <a:p>
            <a:pPr marL="0" indent="-46037">
              <a:buNone/>
            </a:pPr>
            <a:endParaRPr lang="en-US" altLang="ja-JP" dirty="0"/>
          </a:p>
          <a:p>
            <a:pPr marL="142875" lvl="1" indent="0">
              <a:buNone/>
            </a:pP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Verify General Multiarea OSPFv2 Settings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5334225D-4F04-44C9-A66B-DE7B0E9C089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08311" y="798944"/>
            <a:ext cx="4021539" cy="2460117"/>
          </a:xfrm>
          <a:prstGeom prst="rect">
            <a:avLst/>
          </a:prstGeom>
        </p:spPr>
      </p:pic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8B769EA3-F8C1-4D0B-83C6-5E6002F5BF5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08311" y="3371597"/>
            <a:ext cx="4020278" cy="112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720190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68489" y="3220890"/>
            <a:ext cx="7929349" cy="1082723"/>
          </a:xfrm>
        </p:spPr>
        <p:txBody>
          <a:bodyPr/>
          <a:lstStyle/>
          <a:p>
            <a:r>
              <a:rPr lang="en-US" altLang="ja-JP" dirty="0"/>
              <a:t>Use the </a:t>
            </a:r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route </a:t>
            </a:r>
            <a:r>
              <a:rPr lang="en-US" altLang="ja-JP" b="1" dirty="0" err="1"/>
              <a:t>ospf</a:t>
            </a:r>
            <a:r>
              <a:rPr lang="en-US" altLang="ja-JP" b="1" dirty="0"/>
              <a:t> </a:t>
            </a:r>
            <a:r>
              <a:rPr lang="en-US" altLang="ja-JP" dirty="0"/>
              <a:t>command to verify the </a:t>
            </a:r>
            <a:r>
              <a:rPr lang="en-US" altLang="ja-JP" dirty="0" err="1"/>
              <a:t>muliarea</a:t>
            </a:r>
            <a:r>
              <a:rPr lang="en-US" altLang="ja-JP" dirty="0"/>
              <a:t> OSPFv2 configuration..</a:t>
            </a:r>
          </a:p>
          <a:p>
            <a:pPr lvl="1"/>
            <a:r>
              <a:rPr lang="en-US" altLang="ja-JP" dirty="0"/>
              <a:t>O represents OSPFv2 routes and IA represents interarea, which means that the route originated from another area.</a:t>
            </a:r>
          </a:p>
          <a:p>
            <a:pPr marL="0" indent="-46037">
              <a:buNone/>
            </a:pPr>
            <a:endParaRPr lang="en-US" altLang="ja-JP" dirty="0"/>
          </a:p>
          <a:p>
            <a:pPr marL="142875" lvl="1" indent="0">
              <a:buNone/>
            </a:pP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Verify the OSPFv2 Routes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28470EA9-8676-4674-A0F8-D0C96D429D8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7143" y="839887"/>
            <a:ext cx="7100349" cy="212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937758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454555" y="1005384"/>
            <a:ext cx="3366448" cy="1237397"/>
          </a:xfrm>
        </p:spPr>
        <p:txBody>
          <a:bodyPr/>
          <a:lstStyle/>
          <a:p>
            <a:r>
              <a:rPr lang="en-US" altLang="ja-JP" dirty="0"/>
              <a:t>Use the </a:t>
            </a:r>
            <a:r>
              <a:rPr lang="en-US" altLang="ja-JP" b="1" dirty="0"/>
              <a:t>show </a:t>
            </a:r>
            <a:r>
              <a:rPr lang="en-US" altLang="ja-JP" b="1" dirty="0" err="1"/>
              <a:t>ip</a:t>
            </a:r>
            <a:r>
              <a:rPr lang="en-US" altLang="ja-JP" b="1" dirty="0"/>
              <a:t> </a:t>
            </a:r>
            <a:r>
              <a:rPr lang="en-US" altLang="ja-JP" b="1" dirty="0" err="1"/>
              <a:t>ospf</a:t>
            </a:r>
            <a:r>
              <a:rPr lang="en-US" altLang="ja-JP" b="1" dirty="0"/>
              <a:t> database </a:t>
            </a:r>
            <a:r>
              <a:rPr lang="en-US" altLang="ja-JP" dirty="0"/>
              <a:t>command to verify the contents of the OSPFv2 LSDB.</a:t>
            </a:r>
          </a:p>
          <a:p>
            <a:pPr marL="0" indent="-46037">
              <a:buNone/>
            </a:pPr>
            <a:endParaRPr lang="en-US" altLang="ja-JP" dirty="0"/>
          </a:p>
          <a:p>
            <a:pPr marL="142875" lvl="1" indent="0">
              <a:buNone/>
            </a:pP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Verify the Multiarea OSPFv2 LSDB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03EA67C6-BDE4-44E2-9320-F8FAE47761C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4716" y="905302"/>
            <a:ext cx="5060841" cy="337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616028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848669" y="808035"/>
            <a:ext cx="5295331" cy="3195301"/>
          </a:xfrm>
        </p:spPr>
        <p:txBody>
          <a:bodyPr/>
          <a:lstStyle/>
          <a:p>
            <a:r>
              <a:rPr lang="en-US" altLang="ja-JP" dirty="0"/>
              <a:t>Use the </a:t>
            </a:r>
            <a:r>
              <a:rPr lang="en-US" altLang="ja-JP" b="1" dirty="0"/>
              <a:t>show ipv6 protocols</a:t>
            </a:r>
            <a:r>
              <a:rPr lang="en-US" altLang="ja-JP" dirty="0"/>
              <a:t> command to verifyOSPFv3.</a:t>
            </a:r>
          </a:p>
          <a:p>
            <a:r>
              <a:rPr lang="en-US" altLang="ja-JP" dirty="0"/>
              <a:t>Use the </a:t>
            </a:r>
            <a:r>
              <a:rPr lang="en-US" altLang="ja-JP" b="1" dirty="0"/>
              <a:t>show ipv6 interface brief </a:t>
            </a:r>
            <a:r>
              <a:rPr lang="en-US" altLang="ja-JP" dirty="0"/>
              <a:t>to verify the OSPFv3-enabled interfaces and the area to which they belong.</a:t>
            </a:r>
          </a:p>
          <a:p>
            <a:r>
              <a:rPr lang="en-US" altLang="ja-JP" dirty="0"/>
              <a:t>Use </a:t>
            </a:r>
            <a:r>
              <a:rPr lang="en-US" altLang="ja-JP" b="1" dirty="0"/>
              <a:t>show ipv6 route </a:t>
            </a:r>
            <a:r>
              <a:rPr lang="en-US" altLang="ja-JP" b="1" dirty="0" err="1"/>
              <a:t>ospf</a:t>
            </a:r>
            <a:r>
              <a:rPr lang="en-US" altLang="ja-JP" b="1" dirty="0"/>
              <a:t> </a:t>
            </a:r>
            <a:r>
              <a:rPr lang="en-US" altLang="ja-JP" dirty="0"/>
              <a:t>to </a:t>
            </a:r>
            <a:r>
              <a:rPr lang="en-US" altLang="ja-JP" dirty="0" smtClean="0"/>
              <a:t>display </a:t>
            </a:r>
            <a:r>
              <a:rPr lang="en-US" altLang="ja-JP" dirty="0"/>
              <a:t>the routing table.</a:t>
            </a:r>
          </a:p>
          <a:p>
            <a:r>
              <a:rPr lang="en-US" altLang="ja-JP" dirty="0"/>
              <a:t>Use </a:t>
            </a:r>
            <a:r>
              <a:rPr lang="en-US" altLang="ja-JP" b="1" dirty="0"/>
              <a:t>show ipv6 </a:t>
            </a:r>
            <a:r>
              <a:rPr lang="en-US" altLang="ja-JP" b="1" dirty="0" err="1"/>
              <a:t>ospf</a:t>
            </a:r>
            <a:r>
              <a:rPr lang="en-US" altLang="ja-JP" b="1" dirty="0"/>
              <a:t> database </a:t>
            </a:r>
            <a:r>
              <a:rPr lang="en-US" altLang="ja-JP" dirty="0"/>
              <a:t>to display the contents of the LSDB.</a:t>
            </a:r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-46037">
              <a:buNone/>
            </a:pPr>
            <a:endParaRPr lang="en-US" altLang="ja-JP" dirty="0"/>
          </a:p>
          <a:p>
            <a:pPr marL="142875" lvl="1" indent="0">
              <a:buNone/>
            </a:pP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Verify Multiarea OSPFv3</a:t>
            </a:r>
          </a:p>
        </p:txBody>
      </p:sp>
      <p:pic>
        <p:nvPicPr>
          <p:cNvPr id="7" name="Picture 6" descr="Scaling Networks - Mozilla Firefox">
            <a:extLst>
              <a:ext uri="{FF2B5EF4-FFF2-40B4-BE49-F238E27FC236}">
                <a16:creationId xmlns:a16="http://schemas.microsoft.com/office/drawing/2014/main" id="{EC2FA9FF-601F-447A-875C-5BB48C81BAF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577" y="832512"/>
            <a:ext cx="3619216" cy="2229135"/>
          </a:xfrm>
          <a:prstGeom prst="rect">
            <a:avLst/>
          </a:prstGeom>
        </p:spPr>
      </p:pic>
      <p:pic>
        <p:nvPicPr>
          <p:cNvPr id="9" name="Picture 8" descr="Scaling Networks - Mozilla Firefox">
            <a:extLst>
              <a:ext uri="{FF2B5EF4-FFF2-40B4-BE49-F238E27FC236}">
                <a16:creationId xmlns:a16="http://schemas.microsoft.com/office/drawing/2014/main" id="{0AF1DD16-FA84-494C-A1C2-A1CE93C8E36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577" y="3328672"/>
            <a:ext cx="3571462" cy="724713"/>
          </a:xfrm>
          <a:prstGeom prst="rect">
            <a:avLst/>
          </a:prstGeom>
        </p:spPr>
      </p:pic>
      <p:pic>
        <p:nvPicPr>
          <p:cNvPr id="11" name="Picture 10" descr="Scaling Networks - Mozilla Firefox">
            <a:extLst>
              <a:ext uri="{FF2B5EF4-FFF2-40B4-BE49-F238E27FC236}">
                <a16:creationId xmlns:a16="http://schemas.microsoft.com/office/drawing/2014/main" id="{761407EF-2A9C-4523-A6BB-08D5FC9E09E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67201" y="3109984"/>
            <a:ext cx="4335438" cy="161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050427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10018" y="2463963"/>
            <a:ext cx="5295331" cy="3195301"/>
          </a:xfrm>
        </p:spPr>
        <p:txBody>
          <a:bodyPr/>
          <a:lstStyle/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-46037">
              <a:buNone/>
            </a:pPr>
            <a:endParaRPr lang="en-US" altLang="ja-JP" dirty="0"/>
          </a:p>
          <a:p>
            <a:pPr marL="142875" lvl="1" indent="0">
              <a:buNone/>
            </a:pP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Packet Tracer - Configuring Multiarea OSPFv2</a:t>
            </a:r>
          </a:p>
        </p:txBody>
      </p:sp>
      <p:pic>
        <p:nvPicPr>
          <p:cNvPr id="3" name="Picture 2" descr="9.2.2.6 Packet Tracer - Configuring Multiarea OSPFv2 Instructions.pdf - Mozilla Firefox">
            <a:extLst>
              <a:ext uri="{FF2B5EF4-FFF2-40B4-BE49-F238E27FC236}">
                <a16:creationId xmlns:a16="http://schemas.microsoft.com/office/drawing/2014/main" id="{1DA75E21-4844-4511-9B45-5EC58B9A2D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47664" y="941697"/>
            <a:ext cx="3081797" cy="3771330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0569058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10018" y="2463963"/>
            <a:ext cx="5295331" cy="3195301"/>
          </a:xfrm>
        </p:spPr>
        <p:txBody>
          <a:bodyPr/>
          <a:lstStyle/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-46037">
              <a:buNone/>
            </a:pPr>
            <a:endParaRPr lang="en-US" altLang="ja-JP" dirty="0"/>
          </a:p>
          <a:p>
            <a:pPr marL="142875" lvl="1" indent="0">
              <a:buNone/>
            </a:pP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Packet Tracer - Configuring Multiarea OSPFv3</a:t>
            </a:r>
          </a:p>
        </p:txBody>
      </p:sp>
      <p:pic>
        <p:nvPicPr>
          <p:cNvPr id="4" name="Picture 3" descr="9.2.2.7 Packet Tracer - Configuring Multiarea OSPFv3 Instructions.pdf - Mozilla Firefox">
            <a:extLst>
              <a:ext uri="{FF2B5EF4-FFF2-40B4-BE49-F238E27FC236}">
                <a16:creationId xmlns:a16="http://schemas.microsoft.com/office/drawing/2014/main" id="{A8F75B31-BE76-4DA2-93D1-AE38B04F4E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56763" y="1009933"/>
            <a:ext cx="3111691" cy="376678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19070202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10018" y="2463963"/>
            <a:ext cx="5295331" cy="3195301"/>
          </a:xfrm>
        </p:spPr>
        <p:txBody>
          <a:bodyPr/>
          <a:lstStyle/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-46037">
              <a:buNone/>
            </a:pPr>
            <a:endParaRPr lang="en-US" altLang="ja-JP" dirty="0"/>
          </a:p>
          <a:p>
            <a:pPr marL="142875" lvl="1" indent="0">
              <a:buNone/>
            </a:pP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Lab - Configuring </a:t>
            </a:r>
            <a:r>
              <a:rPr lang="en-US" altLang="en-US" dirty="0" err="1" smtClean="0"/>
              <a:t>Multiarea</a:t>
            </a:r>
            <a:r>
              <a:rPr lang="en-US" altLang="en-US" dirty="0" smtClean="0"/>
              <a:t> </a:t>
            </a:r>
            <a:r>
              <a:rPr lang="en-US" altLang="en-US" dirty="0"/>
              <a:t>OSPFv2</a:t>
            </a:r>
          </a:p>
        </p:txBody>
      </p:sp>
      <p:pic>
        <p:nvPicPr>
          <p:cNvPr id="6" name="Picture 5" descr="9.2.2.8 Lab - Configuring Multi-area OSPFv2.pdf - Mozilla Firefox">
            <a:extLst>
              <a:ext uri="{FF2B5EF4-FFF2-40B4-BE49-F238E27FC236}">
                <a16:creationId xmlns:a16="http://schemas.microsoft.com/office/drawing/2014/main" id="{31C07AC3-F986-4CEA-8582-7A2FA34472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34185" y="882554"/>
            <a:ext cx="3007057" cy="376678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99826769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10018" y="2463963"/>
            <a:ext cx="5295331" cy="3195301"/>
          </a:xfrm>
        </p:spPr>
        <p:txBody>
          <a:bodyPr/>
          <a:lstStyle/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-46037">
              <a:buNone/>
            </a:pPr>
            <a:endParaRPr lang="en-US" altLang="ja-JP" dirty="0"/>
          </a:p>
          <a:p>
            <a:pPr marL="142875" lvl="1" indent="0">
              <a:buNone/>
            </a:pPr>
            <a:endParaRPr lang="en-U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Multiarea OSPF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Lab - Configuring </a:t>
            </a:r>
            <a:r>
              <a:rPr lang="en-US" altLang="en-US" dirty="0" err="1" smtClean="0"/>
              <a:t>Multiarea</a:t>
            </a:r>
            <a:r>
              <a:rPr lang="en-US" altLang="en-US" dirty="0" smtClean="0"/>
              <a:t> </a:t>
            </a:r>
            <a:r>
              <a:rPr lang="en-US" altLang="en-US" dirty="0"/>
              <a:t>OSPFv3</a:t>
            </a:r>
          </a:p>
        </p:txBody>
      </p:sp>
      <p:pic>
        <p:nvPicPr>
          <p:cNvPr id="3" name="Picture 2" descr="9.2.2.9 Lab - Configuring Multi-area OSPFv3.pdf - Mozilla Firefox">
            <a:extLst>
              <a:ext uri="{FF2B5EF4-FFF2-40B4-BE49-F238E27FC236}">
                <a16:creationId xmlns:a16="http://schemas.microsoft.com/office/drawing/2014/main" id="{C6699959-3282-4946-BFD4-5A5CDEE4212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70496" y="923498"/>
            <a:ext cx="3043450" cy="375768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5303691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>
          <a:xfrm>
            <a:off x="145357" y="742881"/>
            <a:ext cx="8853286" cy="4155319"/>
          </a:xfrm>
        </p:spPr>
        <p:txBody>
          <a:bodyPr/>
          <a:lstStyle/>
          <a:p>
            <a:r>
              <a:rPr lang="en-CA" sz="1800" dirty="0"/>
              <a:t>9.1 </a:t>
            </a:r>
            <a:r>
              <a:rPr lang="en-US" sz="1800" dirty="0"/>
              <a:t>Multiarea OSPF Operation</a:t>
            </a:r>
          </a:p>
          <a:p>
            <a:pPr lvl="1"/>
            <a:r>
              <a:rPr lang="en-US" sz="1600" dirty="0"/>
              <a:t>Explain how multiarea OSPF operates in a small to medium-sized business network. </a:t>
            </a:r>
          </a:p>
          <a:p>
            <a:pPr lvl="2"/>
            <a:r>
              <a:rPr lang="en-US" sz="1400" dirty="0"/>
              <a:t>Explain why multiarea OSPF is used.</a:t>
            </a:r>
          </a:p>
          <a:p>
            <a:pPr lvl="2"/>
            <a:r>
              <a:rPr lang="en-US" sz="1400" dirty="0"/>
              <a:t>Explain how multiarea OSPFv2 uses </a:t>
            </a:r>
            <a:r>
              <a:rPr lang="en-US" sz="1400" dirty="0" smtClean="0"/>
              <a:t>link-state </a:t>
            </a:r>
            <a:r>
              <a:rPr lang="en-US" sz="1400" dirty="0"/>
              <a:t>advertisements.</a:t>
            </a:r>
          </a:p>
          <a:p>
            <a:pPr lvl="2"/>
            <a:r>
              <a:rPr lang="en-US" sz="1400" dirty="0"/>
              <a:t>Explain how multiarea OSPF establishes neighbor adjacencies.</a:t>
            </a:r>
          </a:p>
          <a:p>
            <a:r>
              <a:rPr lang="en-CA" sz="1800" dirty="0"/>
              <a:t>9.2 Implement Multiarea OSPF</a:t>
            </a:r>
          </a:p>
          <a:p>
            <a:pPr lvl="1"/>
            <a:r>
              <a:rPr lang="en-US" sz="1600" dirty="0"/>
              <a:t>Implement multiarea OSPFv2 and OSPFv3.</a:t>
            </a:r>
          </a:p>
          <a:p>
            <a:pPr lvl="2"/>
            <a:r>
              <a:rPr lang="en-US" sz="1400" dirty="0"/>
              <a:t>Configure multiarea OSPFv2 and OSPFv3 in a routed network.</a:t>
            </a:r>
          </a:p>
          <a:p>
            <a:pPr lvl="2"/>
            <a:r>
              <a:rPr lang="en-US" sz="1400" dirty="0"/>
              <a:t>Verify multiarea OSPFv2 and OSPFv3 operation.</a:t>
            </a:r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757551"/>
          </a:xfrm>
        </p:spPr>
        <p:txBody>
          <a:bodyPr/>
          <a:lstStyle/>
          <a:p>
            <a:pPr eaLnBrk="1" hangingPunct="1"/>
            <a:r>
              <a:rPr lang="en-US" dirty="0"/>
              <a:t>Chapter 9 - Sections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758868671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9.3 Chapter Summary</a:t>
            </a:r>
          </a:p>
        </p:txBody>
      </p:sp>
    </p:spTree>
    <p:extLst>
      <p:ext uri="{BB962C8B-B14F-4D97-AF65-F5344CB8AC3E}">
        <p14:creationId xmlns:p14="http://schemas.microsoft.com/office/powerpoint/2010/main" val="3886944279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1417131" y="1154627"/>
            <a:ext cx="6450388" cy="1864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1593" tIns="30796" rIns="61593" bIns="30796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74675" indent="-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endParaRPr lang="en-US" sz="12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Explain how multiarea OSPF operates in a small to medium-sized business network. </a:t>
            </a:r>
          </a:p>
          <a:p>
            <a:r>
              <a:rPr lang="en-US" sz="1600" dirty="0"/>
              <a:t>Implement multiarea OSPFv2 and OSPFv3.</a:t>
            </a:r>
          </a:p>
          <a:p>
            <a:endParaRPr lang="en-US" dirty="0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400" dirty="0">
                <a:latin typeface="Arial" charset="0"/>
              </a:rPr>
              <a:t>Conclusion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Chapter 9: Multiarea OSPF</a:t>
            </a:r>
          </a:p>
        </p:txBody>
      </p:sp>
    </p:spTree>
    <p:extLst>
      <p:ext uri="{BB962C8B-B14F-4D97-AF65-F5344CB8AC3E}">
        <p14:creationId xmlns:p14="http://schemas.microsoft.com/office/powerpoint/2010/main" val="2920546912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Chapter 5: Dynamic Routing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0706065"/>
              </p:ext>
            </p:extLst>
          </p:nvPr>
        </p:nvGraphicFramePr>
        <p:xfrm>
          <a:off x="118683" y="754505"/>
          <a:ext cx="8769718" cy="42966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7100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4322618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</a:tblGrid>
              <a:tr h="4296699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Internal router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Backbone router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Autonomous System Boundary Router (ASBR)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route redistribution 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LSA Type 1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LSA Type 2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LSA Type 3 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LSA Type 4 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+mn-lt"/>
                        </a:rPr>
                        <a:t>LSA Type 5 </a:t>
                      </a:r>
                    </a:p>
                    <a:p>
                      <a:pPr marL="0" indent="0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 </a:t>
                      </a:r>
                      <a:endParaRPr lang="en-US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2238262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082827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9.1 Multiarea OSPF Operation</a:t>
            </a:r>
          </a:p>
        </p:txBody>
      </p:sp>
    </p:spTree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3675581" cy="3749907"/>
          </a:xfrm>
        </p:spPr>
        <p:txBody>
          <a:bodyPr/>
          <a:lstStyle/>
          <a:p>
            <a:r>
              <a:rPr lang="en-US" altLang="ja-JP" sz="1700" dirty="0"/>
              <a:t>Issues in a large single area OSPF:</a:t>
            </a:r>
          </a:p>
          <a:p>
            <a:pPr lvl="1"/>
            <a:r>
              <a:rPr lang="en-US" altLang="ja-JP" sz="1500" dirty="0"/>
              <a:t>Large routing table</a:t>
            </a:r>
          </a:p>
          <a:p>
            <a:pPr lvl="1"/>
            <a:r>
              <a:rPr lang="en-US" altLang="ja-JP" sz="1500" dirty="0"/>
              <a:t>Large link-state database (LSDB)</a:t>
            </a:r>
          </a:p>
          <a:p>
            <a:pPr lvl="1"/>
            <a:r>
              <a:rPr lang="en-US" altLang="ja-JP" sz="1500" dirty="0"/>
              <a:t>Frequent SPF algorithm </a:t>
            </a:r>
            <a:r>
              <a:rPr lang="en-US" altLang="ja-JP" sz="1500" dirty="0" smtClean="0"/>
              <a:t>calculations</a:t>
            </a:r>
            <a:endParaRPr lang="en-US" altLang="ja-JP" sz="1500" dirty="0"/>
          </a:p>
          <a:p>
            <a:r>
              <a:rPr lang="en-US" altLang="ja-JP" sz="1600" dirty="0"/>
              <a:t>To make OSPF more efficient and scalable, OSPF supports hierarchical routing using areas.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Why Multiarea OSPF?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Single-Area OSPF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886AD2DB-102A-4C4F-BDF9-B0CB7F5C07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78834" y="999427"/>
            <a:ext cx="5021101" cy="237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7823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75826" y="739803"/>
            <a:ext cx="3789177" cy="4296221"/>
          </a:xfrm>
        </p:spPr>
        <p:txBody>
          <a:bodyPr/>
          <a:lstStyle/>
          <a:p>
            <a:r>
              <a:rPr lang="en-US" altLang="ja-JP" sz="1600" dirty="0"/>
              <a:t>Multiarea OSPF:</a:t>
            </a:r>
          </a:p>
          <a:p>
            <a:pPr lvl="1"/>
            <a:r>
              <a:rPr lang="en-US" altLang="ja-JP" dirty="0"/>
              <a:t>Large OSPF area is divided into smaller areas.</a:t>
            </a:r>
          </a:p>
          <a:p>
            <a:pPr lvl="1"/>
            <a:r>
              <a:rPr lang="en-US" altLang="ja-JP" dirty="0"/>
              <a:t>Reduces processing and memory overhead.</a:t>
            </a:r>
          </a:p>
          <a:p>
            <a:pPr lvl="1"/>
            <a:r>
              <a:rPr lang="en-US" altLang="ja-JP" dirty="0"/>
              <a:t>Requires a hierarchical network design.</a:t>
            </a:r>
          </a:p>
          <a:p>
            <a:pPr lvl="1"/>
            <a:r>
              <a:rPr lang="en-US" altLang="ja-JP" dirty="0"/>
              <a:t>The main area is the backbone area (area 0) and all other areas connect to it.</a:t>
            </a:r>
          </a:p>
          <a:p>
            <a:r>
              <a:rPr lang="en-US" altLang="ja-JP" sz="1600" dirty="0"/>
              <a:t>Advantages of Multiarea OSPF:</a:t>
            </a:r>
          </a:p>
          <a:p>
            <a:pPr lvl="1"/>
            <a:r>
              <a:rPr lang="en-US" altLang="ja-JP" dirty="0"/>
              <a:t>Smaller routing tables - Fewer routing table entries as network addresses can be summarized between areas.</a:t>
            </a:r>
          </a:p>
          <a:p>
            <a:pPr lvl="1"/>
            <a:r>
              <a:rPr lang="en-US" altLang="ja-JP" dirty="0"/>
              <a:t>Reduced link-state update overhead.</a:t>
            </a:r>
          </a:p>
          <a:p>
            <a:pPr lvl="1"/>
            <a:r>
              <a:rPr lang="en-US" altLang="ja-JP" dirty="0"/>
              <a:t>Reduced frequency of SPF calculations.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Why Multiarea OSPF?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Multiarea OSPF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951245AD-4E6A-4152-A4D6-A76C2C33F1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65003" y="1131453"/>
            <a:ext cx="5134932" cy="259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46675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54331" y="757632"/>
            <a:ext cx="3789177" cy="4296221"/>
          </a:xfrm>
        </p:spPr>
        <p:txBody>
          <a:bodyPr/>
          <a:lstStyle/>
          <a:p>
            <a:r>
              <a:rPr lang="en-US" altLang="ja-JP" sz="1600" dirty="0"/>
              <a:t>Multiarea OSPF is implemented in a two-layer area hierarchy.</a:t>
            </a:r>
          </a:p>
          <a:p>
            <a:r>
              <a:rPr lang="en-US" altLang="ja-JP" dirty="0"/>
              <a:t>Backbone (Transit) area - An OSPF area whose primary function is the fast and efficient movement of IP packets:</a:t>
            </a:r>
          </a:p>
          <a:p>
            <a:pPr lvl="2"/>
            <a:r>
              <a:rPr lang="en-US" altLang="ja-JP" sz="1400" dirty="0" smtClean="0"/>
              <a:t>Interconnects </a:t>
            </a:r>
            <a:r>
              <a:rPr lang="en-US" altLang="ja-JP" sz="1400" dirty="0"/>
              <a:t>with other OSPF area types.</a:t>
            </a:r>
          </a:p>
          <a:p>
            <a:pPr lvl="2"/>
            <a:r>
              <a:rPr lang="en-US" altLang="ja-JP" sz="1400" dirty="0"/>
              <a:t>Also called OSPF area 0.</a:t>
            </a:r>
          </a:p>
          <a:p>
            <a:r>
              <a:rPr lang="en-US" altLang="ja-JP" dirty="0"/>
              <a:t>Regular </a:t>
            </a:r>
            <a:r>
              <a:rPr lang="en-US" altLang="ja-JP" dirty="0" smtClean="0"/>
              <a:t>(</a:t>
            </a:r>
            <a:r>
              <a:rPr lang="en-US" altLang="ja-JP" dirty="0" err="1"/>
              <a:t>n</a:t>
            </a:r>
            <a:r>
              <a:rPr lang="en-US" altLang="ja-JP" dirty="0" err="1" smtClean="0"/>
              <a:t>onbackbone</a:t>
            </a:r>
            <a:r>
              <a:rPr lang="en-US" altLang="ja-JP" dirty="0"/>
              <a:t>) area - Connects users and resources:</a:t>
            </a:r>
          </a:p>
          <a:p>
            <a:pPr lvl="1"/>
            <a:r>
              <a:rPr lang="en-US" altLang="ja-JP" dirty="0"/>
              <a:t>Usually set up along functional or geographical groupings</a:t>
            </a:r>
          </a:p>
          <a:p>
            <a:pPr lvl="1"/>
            <a:r>
              <a:rPr lang="en-US" altLang="ja-JP" dirty="0"/>
              <a:t>All traffic from other areas must cross a transit area.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Why Multiarea OSPF?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OSPF Two-Layer Area Hierarchy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6E22A1F3-4001-4171-8093-2F76864B7D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023" y="1160929"/>
            <a:ext cx="4961965" cy="235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24944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203637" y="582820"/>
            <a:ext cx="3789177" cy="4296221"/>
          </a:xfrm>
        </p:spPr>
        <p:txBody>
          <a:bodyPr/>
          <a:lstStyle/>
          <a:p>
            <a:r>
              <a:rPr lang="en-US" altLang="ja-JP" sz="1600" dirty="0"/>
              <a:t>There are four different types of OSPF routers: </a:t>
            </a:r>
          </a:p>
          <a:p>
            <a:pPr lvl="1"/>
            <a:r>
              <a:rPr lang="en-US" altLang="ja-JP" sz="1500" dirty="0"/>
              <a:t>Internal router –A router that has all of its interfaces in the same area.</a:t>
            </a:r>
          </a:p>
          <a:p>
            <a:pPr lvl="1"/>
            <a:r>
              <a:rPr lang="en-US" altLang="ja-JP" sz="1500" dirty="0"/>
              <a:t>Backbone router - A router in the backbone area. The backbone area is set to area 0</a:t>
            </a:r>
          </a:p>
          <a:p>
            <a:pPr lvl="1"/>
            <a:r>
              <a:rPr lang="en-US" altLang="ja-JP" sz="1500" dirty="0"/>
              <a:t>Area Border Router (ABR) – A router that has interfaces attached to multiple areas.</a:t>
            </a:r>
          </a:p>
          <a:p>
            <a:pPr lvl="1"/>
            <a:r>
              <a:rPr lang="en-US" altLang="ja-JP" dirty="0"/>
              <a:t>Autonomous System Boundary Router (ASBR) – A router that has at least one interface attached to an external internetwork.</a:t>
            </a:r>
          </a:p>
          <a:p>
            <a:r>
              <a:rPr lang="en-US" altLang="ja-JP" dirty="0"/>
              <a:t>A router can be classified as more than one router type.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Why Multiarea OSPF?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Types of OSPF Routers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7D8BE979-50E4-4811-8F39-6C7F36310D7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460" y="959222"/>
            <a:ext cx="5041862" cy="272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58645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29613" y="3240741"/>
            <a:ext cx="8503399" cy="1947583"/>
          </a:xfrm>
        </p:spPr>
        <p:txBody>
          <a:bodyPr/>
          <a:lstStyle/>
          <a:p>
            <a:r>
              <a:rPr lang="en-US" altLang="ja-JP" sz="1600" dirty="0"/>
              <a:t>LSAs individually act as database records and provide specific OSPF network details.</a:t>
            </a:r>
          </a:p>
          <a:p>
            <a:r>
              <a:rPr lang="en-US" altLang="ja-JP" dirty="0"/>
              <a:t>LSAs in combination describe the entire topology of an OSPF network or area. 	</a:t>
            </a:r>
          </a:p>
          <a:p>
            <a:r>
              <a:rPr lang="en-US" altLang="ja-JP" dirty="0"/>
              <a:t>Any implementation of multiarea OSPF must support the first five LSAs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Multiarea OSPF LSA Operation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OSPF LSA Types</a:t>
            </a:r>
          </a:p>
        </p:txBody>
      </p:sp>
      <p:pic>
        <p:nvPicPr>
          <p:cNvPr id="5" name="Picture 4" descr="Scaling Networks - Mozilla Firefox">
            <a:extLst>
              <a:ext uri="{FF2B5EF4-FFF2-40B4-BE49-F238E27FC236}">
                <a16:creationId xmlns:a16="http://schemas.microsoft.com/office/drawing/2014/main" id="{E0E7BF33-2900-4282-8A1B-78C1466EB0C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23683" y="923364"/>
            <a:ext cx="6514621" cy="206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4946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8512</TotalTime>
  <Words>1900</Words>
  <Application>Microsoft Office PowerPoint</Application>
  <PresentationFormat>On-screen Show (16:9)</PresentationFormat>
  <Paragraphs>306</Paragraphs>
  <Slides>33</Slides>
  <Notes>32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ＭＳ Ｐゴシック</vt:lpstr>
      <vt:lpstr>Arial</vt:lpstr>
      <vt:lpstr>Calibri</vt:lpstr>
      <vt:lpstr>CiscoSans</vt:lpstr>
      <vt:lpstr>CiscoSans ExtraLight</vt:lpstr>
      <vt:lpstr>CiscoSans Thin</vt:lpstr>
      <vt:lpstr>Wingdings</vt:lpstr>
      <vt:lpstr>Default Theme</vt:lpstr>
      <vt:lpstr>Chapter 9: Multiarea OSPF</vt:lpstr>
      <vt:lpstr>Chapter 9: Multiarea OSPF</vt:lpstr>
      <vt:lpstr>Chapter 9 - Sections &amp; Objectives</vt:lpstr>
      <vt:lpstr>9.1 Multiarea OSPF Operation</vt:lpstr>
      <vt:lpstr>Why Multiarea OSPF? Single-Area OSPF</vt:lpstr>
      <vt:lpstr>Why Multiarea OSPF? Multiarea OSPF</vt:lpstr>
      <vt:lpstr>Why Multiarea OSPF? OSPF Two-Layer Area Hierarchy</vt:lpstr>
      <vt:lpstr>Why Multiarea OSPF? Types of OSPF Routers</vt:lpstr>
      <vt:lpstr>Multiarea OSPF LSA Operation OSPF LSA Types</vt:lpstr>
      <vt:lpstr>Multiarea OSPF LSA Operation OSPF LSA Type 1</vt:lpstr>
      <vt:lpstr>Multiarea OSPF LSA Operation OSPF LSA Type 2</vt:lpstr>
      <vt:lpstr>Multiarea OSPF LSA Operation OSPF LSA Type 3</vt:lpstr>
      <vt:lpstr>Multiarea OSPF LSA Operation OSPF LSA Type 4</vt:lpstr>
      <vt:lpstr>Multiarea OSPF LSA Operation OSPF LSA Type 5</vt:lpstr>
      <vt:lpstr>OSPF Routing Table and Types of Routes OSPF Routing Table Entries</vt:lpstr>
      <vt:lpstr>OSPF Routing Table and Types of Routes OSPF Route Calculation</vt:lpstr>
      <vt:lpstr>9.2 Configuring Multiarea OSPF </vt:lpstr>
      <vt:lpstr>Configuring Multiarea OSPF Implementing Multiarea OSPF</vt:lpstr>
      <vt:lpstr>Configuring Multiarea OSPF Configuring Multiarea OSPFv2</vt:lpstr>
      <vt:lpstr>Configuring Multiarea OSPF Configuring Multiarea OSPFv3</vt:lpstr>
      <vt:lpstr>Verifying Multiarea OSPF Verifying Multiarea OSPFv2</vt:lpstr>
      <vt:lpstr>Verifying Multiarea OSPF Verify General Multiarea OSPFv2 Settings</vt:lpstr>
      <vt:lpstr>Verifying Multiarea OSPF Verify the OSPFv2 Routes</vt:lpstr>
      <vt:lpstr>Verifying Multiarea OSPF Verify the Multiarea OSPFv2 LSDB</vt:lpstr>
      <vt:lpstr>Verifying Multiarea OSPF Verify Multiarea OSPFv3</vt:lpstr>
      <vt:lpstr>Verifying Multiarea OSPF Packet Tracer - Configuring Multiarea OSPFv2</vt:lpstr>
      <vt:lpstr>Verifying Multiarea OSPF Packet Tracer - Configuring Multiarea OSPFv3</vt:lpstr>
      <vt:lpstr>Verifying Multiarea OSPF Lab - Configuring Multiarea OSPFv2</vt:lpstr>
      <vt:lpstr>Verifying Multiarea OSPF Lab - Configuring Multiarea OSPFv3</vt:lpstr>
      <vt:lpstr>9.3 Chapter Summary</vt:lpstr>
      <vt:lpstr>Conclusion Chapter 9: Multiarea OSPF</vt:lpstr>
      <vt:lpstr>Chapter 5: Dynamic Routing New Terms and Commands</vt:lpstr>
      <vt:lpstr>PowerPoint Presentation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Fox, Aoife</cp:lastModifiedBy>
  <cp:revision>520</cp:revision>
  <dcterms:created xsi:type="dcterms:W3CDTF">2016-08-22T22:27:36Z</dcterms:created>
  <dcterms:modified xsi:type="dcterms:W3CDTF">2018-11-20T12:41:35Z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